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3" r:id="rId2"/>
    <p:sldId id="278" r:id="rId3"/>
    <p:sldId id="262" r:id="rId4"/>
    <p:sldId id="260" r:id="rId5"/>
    <p:sldId id="257" r:id="rId6"/>
    <p:sldId id="267" r:id="rId7"/>
    <p:sldId id="268" r:id="rId8"/>
    <p:sldId id="274" r:id="rId9"/>
    <p:sldId id="269" r:id="rId10"/>
    <p:sldId id="270" r:id="rId11"/>
    <p:sldId id="271" r:id="rId12"/>
    <p:sldId id="272" r:id="rId13"/>
    <p:sldId id="273" r:id="rId14"/>
    <p:sldId id="276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77"/>
    <p:restoredTop sz="76169"/>
  </p:normalViewPr>
  <p:slideViewPr>
    <p:cSldViewPr snapToGrid="0">
      <p:cViewPr varScale="1">
        <p:scale>
          <a:sx n="55" d="100"/>
          <a:sy n="55" d="100"/>
        </p:scale>
        <p:origin x="200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8E8EE-1E5A-3247-8218-3826D08986E4}" type="datetimeFigureOut">
              <a:rPr lang="en-US" smtClean="0"/>
              <a:t>7/20/25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92355-A9EC-6D48-A24F-6BA5F37F9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800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focusing on how customer and review data can help improve loyalty and sales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92355-A9EC-6D48-A24F-6BA5F37F95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60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complement regression, we used a decision tree model to uncover patterns. Spending score and income again dominated. The tree helps segment customers with targeted offers by rules like 'high income but low spend'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92355-A9EC-6D48-A24F-6BA5F37F95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94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used K-means clustering to group customers based on income and spending score.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plot clearly separates them into three key segments: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🟢 High-income, high-spenders — our most commercially valuable customers.</a:t>
            </a:r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🟠 A large mixed group with lower income but varying spend — offering volume potential.</a:t>
            </a:r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🔵 And a high-income group that spends surprisingly little — a potential missed opportunity.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insights help us build smarter, more tailored marketing strategies — rather than a one-size-fits-all approach.”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92355-A9EC-6D48-A24F-6BA5F37F95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4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92355-A9EC-6D48-A24F-6BA5F37F95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64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92355-A9EC-6D48-A24F-6BA5F37F95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3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92355-A9EC-6D48-A24F-6BA5F37F95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763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92355-A9EC-6D48-A24F-6BA5F37F95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384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typical Turtle Games customer is a well-educated woman around 39 years old. 45% hold graduate degrees, and the average loyalty point level is around 1,578. This suggests a loyal and educated base, and opportunities for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-based segmentation.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92355-A9EC-6D48-A24F-6BA5F37F95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09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3F6CB-C17B-5743-8059-BF3E2F80A7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84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closer look shows that customers earning between £50k–£70k display the strongest loyalty. This segment is a key target for premium loyalty incentives and personalized communication."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92355-A9EC-6D48-A24F-6BA5F37F95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72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92355-A9EC-6D48-A24F-6BA5F37F95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40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compared linear, log-linear, and logistic models. All show consistent variable importance. The logistic model helps classify high-value customers, with an AUC of 0.996. This enables smarter targeting for loyalty campaigns.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92355-A9EC-6D48-A24F-6BA5F37F95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08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forecast loyalty for new customers. For instance, a typical 35-year-old earning £55k with a spending score of 60 is predicted to earn ~2,100 loyalty points. This helps anticipate engagement from new segments."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92355-A9EC-6D48-A24F-6BA5F37F95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07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D900-F541-DE95-D660-A46C279C5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5A4A2F-C4F4-5E28-9F70-A4A0C45FB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1C058-481B-B73A-CF8E-105402C69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516B-2B97-8B44-8A8B-A51A41674A8F}" type="datetimeFigureOut">
              <a:rPr lang="en-US" smtClean="0"/>
              <a:t>7/20/25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6D8E2-4A33-1924-7A7B-D62991700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4A285-7413-4AC2-06F6-AA5A4E9ED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42241-7A2C-B349-8E2E-DD03695D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56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AD0DC-406B-2C51-3318-12CC1477C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8CBEA-399B-6D21-DB21-809B074A2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F78AB-36A6-6ECE-BBD2-D4D2ED1BE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516B-2B97-8B44-8A8B-A51A41674A8F}" type="datetimeFigureOut">
              <a:rPr lang="en-US" smtClean="0"/>
              <a:t>7/20/25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58EB9-4E75-05B9-704A-CACDEC9D9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0BC95-940F-A925-3A81-C3B839D27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42241-7A2C-B349-8E2E-DD03695D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7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8FB022-1B1C-3B51-2BC8-A69FDDC3F9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30CCF-F650-8D69-681C-FAF68F56C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4C5AC-819C-2270-1779-B7944801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516B-2B97-8B44-8A8B-A51A41674A8F}" type="datetimeFigureOut">
              <a:rPr lang="en-US" smtClean="0"/>
              <a:t>7/20/25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F11AC-320F-2120-4033-815DFAEC4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EDBE9-4528-A104-2CF9-E253C0DE2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42241-7A2C-B349-8E2E-DD03695D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74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EA8A-E67C-E2B7-0164-8EBCE629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B7DF0-C1C6-959D-55B5-572029ECD6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3F675-9B1D-43B8-6728-78A8A1B4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516B-2B97-8B44-8A8B-A51A41674A8F}" type="datetimeFigureOut">
              <a:rPr lang="en-US" smtClean="0"/>
              <a:t>7/20/25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8C3EE-94F8-D9CE-DB91-832B05A89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EB214-83E5-FBFB-FDDD-C547DEF0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42241-7A2C-B349-8E2E-DD03695D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1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7A3B8-15C0-C77A-0BF7-0ECDA6671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E7C53-113A-7190-3A2F-EE3C6ED60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9721E-4D5C-6045-ECD9-662D8363F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516B-2B97-8B44-8A8B-A51A41674A8F}" type="datetimeFigureOut">
              <a:rPr lang="en-US" smtClean="0"/>
              <a:t>7/20/25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DE8F7-BD52-4954-8480-3D39BC629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AF607-C32A-D25C-875A-6541521B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42241-7A2C-B349-8E2E-DD03695D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34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A90E0-8377-AAD8-3DC7-E12A5C30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7AEBB-9224-42F8-7E0D-CEDF0B028E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27C0F-B15A-A323-3887-54AEF8B0A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C1D23-4017-A72B-1D6B-28A91454A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516B-2B97-8B44-8A8B-A51A41674A8F}" type="datetimeFigureOut">
              <a:rPr lang="en-US" smtClean="0"/>
              <a:t>7/20/25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ABA61-F10E-01F0-35EF-FCFFEA59A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C7F1D-718A-AC0C-C629-FB490BE6A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42241-7A2C-B349-8E2E-DD03695D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91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ECE6A-D094-5C8B-1825-A15BE765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E1954-67B8-DE41-E09C-769F1298A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6796C-4028-2888-DE44-6F29F66D6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B0A8B4-834E-6C08-2474-F49F1ACA45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804899-0359-265E-D406-F608B083C1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AC883-8713-E268-2A61-0536413D3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516B-2B97-8B44-8A8B-A51A41674A8F}" type="datetimeFigureOut">
              <a:rPr lang="en-US" smtClean="0"/>
              <a:t>7/20/25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BE022E-1EBA-E6A6-75F1-777B04F3B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CF9D00-116D-A447-D431-A25691E68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42241-7A2C-B349-8E2E-DD03695D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8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534FC-BDCD-BC57-D65C-17DE362A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5EAB6-4E3E-1F81-0436-B083DCED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516B-2B97-8B44-8A8B-A51A41674A8F}" type="datetimeFigureOut">
              <a:rPr lang="en-US" smtClean="0"/>
              <a:t>7/20/25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39FC1-E0D2-E250-60FC-42B15C88C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138BEC-F5E3-64A4-7C9E-60F626C03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42241-7A2C-B349-8E2E-DD03695D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4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D15901-9625-2A3C-82CD-0BE1D56DC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516B-2B97-8B44-8A8B-A51A41674A8F}" type="datetimeFigureOut">
              <a:rPr lang="en-US" smtClean="0"/>
              <a:t>7/20/25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EE97D-1762-8039-1117-04F967BD8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69A02-CE67-9701-33D8-FD9874E3A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42241-7A2C-B349-8E2E-DD03695D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3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DD38-9C50-3805-0B56-F71065D07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733D6-DA14-D3FD-35D0-7E0F6685B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71F68-EA1A-9A60-EDDD-B4C5798E1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30FA1-3833-28C2-8A0C-DE041CE7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516B-2B97-8B44-8A8B-A51A41674A8F}" type="datetimeFigureOut">
              <a:rPr lang="en-US" smtClean="0"/>
              <a:t>7/20/25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D6E693-BE65-F8C7-CEE8-48807949A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8CC8E7-2BAF-6C7B-30F0-EF418B83F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42241-7A2C-B349-8E2E-DD03695D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6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4E23-24E2-85C5-FE0D-388E5E44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260A50-0E16-976A-340C-89686A845C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9DC05-0840-33E7-64E7-9A4C1E06D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D0A724-6C18-EAA8-2E8A-DE6355205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516B-2B97-8B44-8A8B-A51A41674A8F}" type="datetimeFigureOut">
              <a:rPr lang="en-US" smtClean="0"/>
              <a:t>7/20/25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06F16-060B-BC4A-1A59-8835F7747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81EC1-BD28-31BE-2A3F-880655464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42241-7A2C-B349-8E2E-DD03695D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4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809E42-E0ED-5715-3CFE-D49473A52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4C781-5B59-FA9A-DF9A-29533D4A1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3BF4D-4FC9-5B09-007E-2431EA824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C6516B-2B97-8B44-8A8B-A51A41674A8F}" type="datetimeFigureOut">
              <a:rPr lang="en-US" smtClean="0"/>
              <a:t>7/20/25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7B0E3-3427-D348-8BFA-5E9E4F2AB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1CC39-0541-77FB-BB1F-DEFFF405F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C42241-7A2C-B349-8E2E-DD03695DE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42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gameblast.com.br/2023/05/revista-gq-100-melhores-jogos-de-todos-os-tempos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gvogue.blogspot.com/2012/07/game-over-death-in-adventure-games.html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www.syfy.com/syfy-wire/super-mario-bros-movie-debuts-ad-plumbing-business" TargetMode="Externa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gameblast.com.br/2023/05/revista-gq-100-melhores-jogos-de-todos-os-tempos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FEAE179-C525-48F3-AD47-0E9E2B6F2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C772C1-893C-3EBB-26E9-39878BC4E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883544"/>
            <a:ext cx="3876086" cy="1556907"/>
          </a:xfrm>
        </p:spPr>
        <p:txBody>
          <a:bodyPr anchor="ctr">
            <a:normAutofit/>
          </a:bodyPr>
          <a:lstStyle/>
          <a:p>
            <a:r>
              <a:rPr lang="en-US" sz="3200"/>
              <a:t>Turtle Games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in action figures&#10;&#10;AI-generated content may be incorrect.">
            <a:extLst>
              <a:ext uri="{FF2B5EF4-FFF2-40B4-BE49-F238E27FC236}">
                <a16:creationId xmlns:a16="http://schemas.microsoft.com/office/drawing/2014/main" id="{9B0CFAC1-CC59-E2B7-3A36-735D7BA3E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594" b="28093"/>
          <a:stretch>
            <a:fillRect/>
          </a:stretch>
        </p:blipFill>
        <p:spPr>
          <a:xfrm>
            <a:off x="959205" y="364142"/>
            <a:ext cx="10369645" cy="386799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CE6EB1-7D53-4D67-9BC4-61339CEFE7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719" y="4883544"/>
            <a:ext cx="6586915" cy="155690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Advanced Analytics for organization impact</a:t>
            </a:r>
          </a:p>
          <a:p>
            <a:pPr marL="0" indent="0">
              <a:buNone/>
            </a:pPr>
            <a:r>
              <a:rPr lang="en-US" sz="1800" b="1" dirty="0"/>
              <a:t>“</a:t>
            </a:r>
            <a:r>
              <a:rPr lang="en-US" sz="1800" b="1" dirty="0" err="1"/>
              <a:t>Custumer</a:t>
            </a:r>
            <a:r>
              <a:rPr lang="en-US" sz="1800" b="1" dirty="0"/>
              <a:t> Loyalty &amp; Segmentation Analysis”</a:t>
            </a:r>
          </a:p>
          <a:p>
            <a:pPr marL="0" indent="0">
              <a:buNone/>
            </a:pPr>
            <a:r>
              <a:rPr lang="en-US" sz="1800" b="1" dirty="0"/>
              <a:t>LSE DA301</a:t>
            </a:r>
          </a:p>
          <a:p>
            <a:r>
              <a:rPr lang="en-US" sz="1800" dirty="0"/>
              <a:t>Student: Monica Baracho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D373B-2940-8C59-CAAD-CB735341837B}"/>
              </a:ext>
            </a:extLst>
          </p:cNvPr>
          <p:cNvSpPr txBox="1"/>
          <p:nvPr/>
        </p:nvSpPr>
        <p:spPr>
          <a:xfrm>
            <a:off x="8896774" y="4032080"/>
            <a:ext cx="24320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gameblast.com.br/2023/05/revista-gq-100-melhores-jogos-de-todos-os-tempo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22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D0FDE2-CBA8-3F4F-E9D7-4385C815D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b="1" dirty="0"/>
              <a:t>Decision Tree Insights: Key Drivers of Loyalty</a:t>
            </a:r>
            <a:endParaRPr lang="en-US" sz="6600" b="1" dirty="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with text and numbers&#10;&#10;AI-generated content may be incorrect.">
            <a:extLst>
              <a:ext uri="{FF2B5EF4-FFF2-40B4-BE49-F238E27FC236}">
                <a16:creationId xmlns:a16="http://schemas.microsoft.com/office/drawing/2014/main" id="{B78A07F9-1741-36ED-AC28-BD1B7E5BF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066" y="2642616"/>
            <a:ext cx="5590364" cy="3605784"/>
          </a:xfrm>
          <a:prstGeom prst="rect">
            <a:avLst/>
          </a:prstGeom>
        </p:spPr>
      </p:pic>
      <p:pic>
        <p:nvPicPr>
          <p:cNvPr id="5" name="Picture 4" descr="A diagram of a tree&#10;&#10;AI-generated content may be incorrect.">
            <a:extLst>
              <a:ext uri="{FF2B5EF4-FFF2-40B4-BE49-F238E27FC236}">
                <a16:creationId xmlns:a16="http://schemas.microsoft.com/office/drawing/2014/main" id="{DF667AEA-B208-C290-C8D2-82FFF262B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96" y="2660904"/>
            <a:ext cx="5614416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8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25E40-AB96-4F42-EDD3-31A06ADFE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b="1" dirty="0">
                <a:latin typeface="Calibri" panose="020F0502020204030204" pitchFamily="34" charset="0"/>
                <a:cs typeface="Calibri" panose="020F0502020204030204" pitchFamily="34" charset="0"/>
              </a:rPr>
              <a:t>Customer Segments Based on Income and Spend (K-Means)</a:t>
            </a:r>
            <a:br>
              <a:rPr lang="en-GB" sz="3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3100" dirty="0"/>
              <a:t>Three distinct customer groups reveal opportunities for tailored strategies.</a:t>
            </a:r>
            <a:endParaRPr lang="en-US" sz="3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Content Placeholder 7" descr="A diagram of a customer segment&#10;&#10;AI-generated content may be incorrect.">
            <a:extLst>
              <a:ext uri="{FF2B5EF4-FFF2-40B4-BE49-F238E27FC236}">
                <a16:creationId xmlns:a16="http://schemas.microsoft.com/office/drawing/2014/main" id="{7685CEC4-A7B8-FC67-77B8-0DDC9D294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40954" y="1980172"/>
            <a:ext cx="6203550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468522-A907-AE24-49D3-C847A948AB4B}"/>
              </a:ext>
            </a:extLst>
          </p:cNvPr>
          <p:cNvSpPr txBox="1"/>
          <p:nvPr/>
        </p:nvSpPr>
        <p:spPr>
          <a:xfrm>
            <a:off x="304800" y="1980172"/>
            <a:ext cx="38548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 used K-means clustering to group customers based on income and spending score.</a:t>
            </a:r>
          </a:p>
          <a:p>
            <a:r>
              <a:rPr lang="en-GB" dirty="0"/>
              <a:t>The plot clearly separates them into three key segments:</a:t>
            </a:r>
          </a:p>
          <a:p>
            <a:r>
              <a:rPr lang="en-GB" dirty="0"/>
              <a:t>🟢 High-income, high-spenders — our most commercially valuable customers.</a:t>
            </a:r>
            <a:br>
              <a:rPr lang="en-GB" dirty="0"/>
            </a:br>
            <a:r>
              <a:rPr lang="en-GB" dirty="0"/>
              <a:t>🟠 A large mixed group with lower income but varying spend — offering volume potential.</a:t>
            </a:r>
            <a:br>
              <a:rPr lang="en-GB" dirty="0"/>
            </a:br>
            <a:r>
              <a:rPr lang="en-GB" dirty="0"/>
              <a:t>🔵 And a high-income group that spends surprisingly little — a potential missed opportunity.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505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43C0E-73EC-BF6A-BD46-A37DEAD95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10515599" cy="12962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b="1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 Sentiment: What Words Define the Experience? </a:t>
            </a:r>
            <a:b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Positive vs. Negative Word Clouds from 2,000+ Reviews</a:t>
            </a:r>
          </a:p>
        </p:txBody>
      </p:sp>
      <p:pic>
        <p:nvPicPr>
          <p:cNvPr id="13" name="Content Placeholder 12" descr="A close up of words&#10;&#10;AI-generated content may be incorrect.">
            <a:extLst>
              <a:ext uri="{FF2B5EF4-FFF2-40B4-BE49-F238E27FC236}">
                <a16:creationId xmlns:a16="http://schemas.microsoft.com/office/drawing/2014/main" id="{820D41E8-AB34-5D04-24E8-A46B7CF15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181031"/>
            <a:ext cx="10515599" cy="291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14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with blue and white bars&#10;&#10;AI-generated content may be incorrect.">
            <a:extLst>
              <a:ext uri="{FF2B5EF4-FFF2-40B4-BE49-F238E27FC236}">
                <a16:creationId xmlns:a16="http://schemas.microsoft.com/office/drawing/2014/main" id="{1C63A903-1D98-ED70-BFB5-774B72A3D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027" y="2467322"/>
            <a:ext cx="7326973" cy="360853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5CDC04A-C235-1E10-BBB9-6D9E4DF3A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4551"/>
              </p:ext>
            </p:extLst>
          </p:nvPr>
        </p:nvGraphicFramePr>
        <p:xfrm>
          <a:off x="233081" y="2180215"/>
          <a:ext cx="4249272" cy="418274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124636">
                  <a:extLst>
                    <a:ext uri="{9D8B030D-6E8A-4147-A177-3AD203B41FA5}">
                      <a16:colId xmlns:a16="http://schemas.microsoft.com/office/drawing/2014/main" val="153732841"/>
                    </a:ext>
                  </a:extLst>
                </a:gridCol>
                <a:gridCol w="2124636">
                  <a:extLst>
                    <a:ext uri="{9D8B030D-6E8A-4147-A177-3AD203B41FA5}">
                      <a16:colId xmlns:a16="http://schemas.microsoft.com/office/drawing/2014/main" val="2885886609"/>
                    </a:ext>
                  </a:extLst>
                </a:gridCol>
              </a:tblGrid>
              <a:tr h="33039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Insight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8432023"/>
                  </a:ext>
                </a:extLst>
              </a:tr>
              <a:tr h="107378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D&amp;D dominates brand 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Create themed loyalty rewards &amp; fantasy campaigns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7097126"/>
                  </a:ext>
                </a:extLst>
              </a:tr>
              <a:tr h="8259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UNO &amp; Monopoly mentioned frequently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Build cross-brand bundles &amp; email campaigns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5897405"/>
                  </a:ext>
                </a:extLst>
              </a:tr>
              <a:tr h="8259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Specific characters and ages mentioned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Tailor offers by age range and product theme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377302"/>
                  </a:ext>
                </a:extLst>
              </a:tr>
              <a:tr h="8259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/>
                        <a:t>Strong engagement with named entities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dirty="0"/>
                        <a:t>Reinforce titles with high recall in ads and bundles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244505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AC4024-D01C-9B7F-1FF1-940338CAE6BF}"/>
              </a:ext>
            </a:extLst>
          </p:cNvPr>
          <p:cNvSpPr txBox="1"/>
          <p:nvPr/>
        </p:nvSpPr>
        <p:spPr>
          <a:xfrm>
            <a:off x="753035" y="495036"/>
            <a:ext cx="88328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i="1" dirty="0">
                <a:latin typeface="Calibri" panose="020F0502020204030204" pitchFamily="34" charset="0"/>
                <a:cs typeface="Calibri" panose="020F0502020204030204" pitchFamily="34" charset="0"/>
              </a:rPr>
              <a:t>Recommendations from Customer Review Mentions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363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86BDC-911D-B7D7-BA14-DBFCA6440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Strategic Recommendations: Turning Insights into Action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12BFB0-0B40-1198-93F0-953C430D85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5336001"/>
              </p:ext>
            </p:extLst>
          </p:nvPr>
        </p:nvGraphicFramePr>
        <p:xfrm>
          <a:off x="320040" y="2967669"/>
          <a:ext cx="11548873" cy="2917963"/>
        </p:xfrm>
        <a:graphic>
          <a:graphicData uri="http://schemas.openxmlformats.org/drawingml/2006/table">
            <a:tbl>
              <a:tblPr/>
              <a:tblGrid>
                <a:gridCol w="5706891">
                  <a:extLst>
                    <a:ext uri="{9D8B030D-6E8A-4147-A177-3AD203B41FA5}">
                      <a16:colId xmlns:a16="http://schemas.microsoft.com/office/drawing/2014/main" val="969354303"/>
                    </a:ext>
                  </a:extLst>
                </a:gridCol>
                <a:gridCol w="5841982">
                  <a:extLst>
                    <a:ext uri="{9D8B030D-6E8A-4147-A177-3AD203B41FA5}">
                      <a16:colId xmlns:a16="http://schemas.microsoft.com/office/drawing/2014/main" val="1278163923"/>
                    </a:ext>
                  </a:extLst>
                </a:gridCol>
              </a:tblGrid>
              <a:tr h="436702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2000" b="0" i="0" u="none" strike="noStrike">
                          <a:effectLst/>
                          <a:latin typeface="Arial" panose="020B0604020202020204" pitchFamily="34" charset="0"/>
                        </a:rPr>
                        <a:t>Insight Area</a:t>
                      </a:r>
                    </a:p>
                  </a:txBody>
                  <a:tcPr marL="99250" marR="99250" marT="49625" marB="49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2000" b="0" i="0" u="none" strike="noStrike">
                          <a:effectLst/>
                          <a:latin typeface="Arial" panose="020B0604020202020204" pitchFamily="34" charset="0"/>
                        </a:rPr>
                        <a:t>Strategic Recommendation</a:t>
                      </a:r>
                    </a:p>
                  </a:txBody>
                  <a:tcPr marL="99250" marR="99250" marT="49625" marB="49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849805"/>
                  </a:ext>
                </a:extLst>
              </a:tr>
              <a:tr h="436702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2000" b="0" i="0" u="none" strike="noStrike">
                          <a:effectLst/>
                          <a:latin typeface="Arial" panose="020B0604020202020204" pitchFamily="34" charset="0"/>
                        </a:rPr>
                        <a:t>Income–Loyalty Link</a:t>
                      </a:r>
                    </a:p>
                  </a:txBody>
                  <a:tcPr marL="99250" marR="99250" marT="49625" marB="49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2000" b="0" i="0" u="none" strike="noStrike">
                          <a:effectLst/>
                          <a:latin typeface="Arial" panose="020B0604020202020204" pitchFamily="34" charset="0"/>
                        </a:rPr>
                        <a:t>Focus on £50k–£70k income customers</a:t>
                      </a:r>
                    </a:p>
                  </a:txBody>
                  <a:tcPr marL="99250" marR="99250" marT="49625" marB="49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585451"/>
                  </a:ext>
                </a:extLst>
              </a:tr>
              <a:tr h="734453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2000" b="0" i="0" u="none" strike="noStrike">
                          <a:effectLst/>
                          <a:latin typeface="Arial" panose="020B0604020202020204" pitchFamily="34" charset="0"/>
                        </a:rPr>
                        <a:t>NER: Top Product Mentions</a:t>
                      </a:r>
                    </a:p>
                  </a:txBody>
                  <a:tcPr marL="99250" marR="99250" marT="49625" marB="49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2000" b="0" i="0" u="none" strike="noStrike">
                          <a:effectLst/>
                          <a:latin typeface="Arial" panose="020B0604020202020204" pitchFamily="34" charset="0"/>
                        </a:rPr>
                        <a:t>Promote D&amp;D/fantasy-themed bundles and loyalty incentives</a:t>
                      </a:r>
                    </a:p>
                  </a:txBody>
                  <a:tcPr marL="99250" marR="99250" marT="49625" marB="49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8916002"/>
                  </a:ext>
                </a:extLst>
              </a:tr>
              <a:tr h="436702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2000" b="0" i="0" u="none" strike="noStrike">
                          <a:effectLst/>
                          <a:latin typeface="Arial" panose="020B0604020202020204" pitchFamily="34" charset="0"/>
                        </a:rPr>
                        <a:t>Word Cloud – Neg Sentiment</a:t>
                      </a:r>
                    </a:p>
                  </a:txBody>
                  <a:tcPr marL="99250" marR="99250" marT="49625" marB="49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2000" b="0" i="0" u="none" strike="noStrike">
                          <a:effectLst/>
                          <a:latin typeface="Arial" panose="020B0604020202020204" pitchFamily="34" charset="0"/>
                        </a:rPr>
                        <a:t>Improve expansion content and rule clarity</a:t>
                      </a:r>
                    </a:p>
                  </a:txBody>
                  <a:tcPr marL="99250" marR="99250" marT="49625" marB="49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794832"/>
                  </a:ext>
                </a:extLst>
              </a:tr>
              <a:tr h="436702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2000" b="0" i="0" u="none" strike="noStrike">
                          <a:effectLst/>
                          <a:latin typeface="Arial" panose="020B0604020202020204" pitchFamily="34" charset="0"/>
                        </a:rPr>
                        <a:t>Word Cloud – Pos Sentiment</a:t>
                      </a:r>
                    </a:p>
                  </a:txBody>
                  <a:tcPr marL="99250" marR="99250" marT="49625" marB="49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2000" b="0" i="0" u="none" strike="noStrike">
                          <a:effectLst/>
                          <a:latin typeface="Arial" panose="020B0604020202020204" pitchFamily="34" charset="0"/>
                        </a:rPr>
                        <a:t>Market joy, gifting, and tactile quality</a:t>
                      </a:r>
                    </a:p>
                  </a:txBody>
                  <a:tcPr marL="99250" marR="99250" marT="49625" marB="49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646794"/>
                  </a:ext>
                </a:extLst>
              </a:tr>
              <a:tr h="436702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2000" b="0" i="0" u="none" strike="noStrike">
                          <a:effectLst/>
                          <a:latin typeface="Arial" panose="020B0604020202020204" pitchFamily="34" charset="0"/>
                        </a:rPr>
                        <a:t>Gender/Education Analysis</a:t>
                      </a:r>
                    </a:p>
                  </a:txBody>
                  <a:tcPr marL="99250" marR="99250" marT="49625" marB="49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GB" sz="2000" b="0" i="0" u="none" strike="noStrike">
                          <a:effectLst/>
                          <a:latin typeface="Arial" panose="020B0604020202020204" pitchFamily="34" charset="0"/>
                        </a:rPr>
                        <a:t>Prioritise behaviour-based segmentation</a:t>
                      </a:r>
                    </a:p>
                  </a:txBody>
                  <a:tcPr marL="99250" marR="99250" marT="49625" marB="49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199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118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6818A-FCAD-A6C4-B017-2EBFEBAD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Thank you!!!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xelated video game character&#10;&#10;AI-generated content may be incorrect.">
            <a:extLst>
              <a:ext uri="{FF2B5EF4-FFF2-40B4-BE49-F238E27FC236}">
                <a16:creationId xmlns:a16="http://schemas.microsoft.com/office/drawing/2014/main" id="{2F646E05-CD49-33D3-A6AB-CEC3C6941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3633" y="2642616"/>
            <a:ext cx="4507230" cy="3605784"/>
          </a:xfrm>
          <a:prstGeom prst="rect">
            <a:avLst/>
          </a:prstGeom>
        </p:spPr>
      </p:pic>
      <p:pic>
        <p:nvPicPr>
          <p:cNvPr id="8" name="Picture 7" descr="A group of cartoon characters&#10;&#10;AI-generated content may be incorrect.">
            <a:extLst>
              <a:ext uri="{FF2B5EF4-FFF2-40B4-BE49-F238E27FC236}">
                <a16:creationId xmlns:a16="http://schemas.microsoft.com/office/drawing/2014/main" id="{3E7120D8-A7EB-5B2E-B207-D7DE8A177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60742" y="2642616"/>
            <a:ext cx="5401923" cy="36057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07A914-AFEC-BBC5-DBB0-19AF2E1C59DC}"/>
              </a:ext>
            </a:extLst>
          </p:cNvPr>
          <p:cNvSpPr txBox="1"/>
          <p:nvPr/>
        </p:nvSpPr>
        <p:spPr>
          <a:xfrm>
            <a:off x="2791693" y="6048345"/>
            <a:ext cx="2589170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ggvogue.blogspot.com/2012/07/game-over-death-in-adventure-game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693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3D82A-3AE4-8CC7-80CE-80DC782A3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557190"/>
            <a:ext cx="5181510" cy="16715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b="1"/>
              <a:t>Turtle Games Goal</a:t>
            </a:r>
            <a:r>
              <a:rPr lang="en-US" sz="3100"/>
              <a:t>: Improve customer loyalty and overall sales performance</a:t>
            </a:r>
            <a:r>
              <a:rPr lang="en-US" sz="3100" b="1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97879-E776-D22D-BEE4-F1A28873A94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8930" y="2406650"/>
            <a:ext cx="5181508" cy="372243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GB" sz="1400" b="1"/>
              <a:t>Key Obstacles:</a:t>
            </a:r>
          </a:p>
          <a:p>
            <a:pPr marL="0" lvl="1" indent="0">
              <a:buNone/>
            </a:pPr>
            <a:r>
              <a:rPr lang="en-GB" sz="1400"/>
              <a:t>Low visibility into loyalty drivers</a:t>
            </a:r>
          </a:p>
          <a:p>
            <a:pPr marL="0" lvl="1" indent="0">
              <a:buNone/>
            </a:pPr>
            <a:r>
              <a:rPr lang="en-GB" sz="1400"/>
              <a:t>Unclear high-value customer profiles</a:t>
            </a:r>
          </a:p>
          <a:p>
            <a:pPr marL="0" lvl="1" indent="0">
              <a:buNone/>
            </a:pPr>
            <a:r>
              <a:rPr lang="en-GB" sz="1400"/>
              <a:t>Unused review data containing valuable feedback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GB" sz="1400" b="1"/>
              <a:t>Our Business Question: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GB" sz="1400" b="1" i="1"/>
              <a:t>"How can Turtle Games use customer and review data to increase loyalty and target the right segments?"</a:t>
            </a:r>
            <a:endParaRPr lang="en-GB" sz="1400" b="1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endParaRPr lang="en-GB" sz="1400" b="1"/>
          </a:p>
        </p:txBody>
      </p:sp>
      <p:pic>
        <p:nvPicPr>
          <p:cNvPr id="5" name="Content Placeholder 4" descr="3D illustration">
            <a:extLst>
              <a:ext uri="{FF2B5EF4-FFF2-40B4-BE49-F238E27FC236}">
                <a16:creationId xmlns:a16="http://schemas.microsoft.com/office/drawing/2014/main" id="{168676DA-45E4-46EF-8150-16A2D5857E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5728" r="6742"/>
          <a:stretch>
            <a:fillRect/>
          </a:stretch>
        </p:blipFill>
        <p:spPr>
          <a:xfrm>
            <a:off x="6189155" y="10"/>
            <a:ext cx="60028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188390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30C0765-5A38-4A34-880C-9CC4C2E14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3CFD1-D68C-A02C-BAC9-894886055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03" y="381935"/>
            <a:ext cx="5908006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Analytical Approach Overview</a:t>
            </a:r>
          </a:p>
        </p:txBody>
      </p:sp>
      <p:pic>
        <p:nvPicPr>
          <p:cNvPr id="6" name="Picture 5" descr="A group of people in action figures&#10;&#10;AI-generated content may be incorrect.">
            <a:extLst>
              <a:ext uri="{FF2B5EF4-FFF2-40B4-BE49-F238E27FC236}">
                <a16:creationId xmlns:a16="http://schemas.microsoft.com/office/drawing/2014/main" id="{207F1B8C-289C-43C3-216F-90086D32E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4536" r="19215" b="1"/>
          <a:stretch>
            <a:fillRect/>
          </a:stretch>
        </p:blipFill>
        <p:spPr>
          <a:xfrm>
            <a:off x="8491004" y="278204"/>
            <a:ext cx="2610422" cy="2610422"/>
          </a:xfrm>
          <a:custGeom>
            <a:avLst/>
            <a:gdLst/>
            <a:ahLst/>
            <a:cxnLst/>
            <a:rect l="l" t="t" r="r" b="b"/>
            <a:pathLst>
              <a:path w="2610422" h="2610422">
                <a:moveTo>
                  <a:pt x="1305211" y="0"/>
                </a:moveTo>
                <a:cubicBezTo>
                  <a:pt x="2026059" y="0"/>
                  <a:pt x="2610422" y="584363"/>
                  <a:pt x="2610422" y="1305211"/>
                </a:cubicBezTo>
                <a:cubicBezTo>
                  <a:pt x="2610422" y="2026059"/>
                  <a:pt x="2026059" y="2610422"/>
                  <a:pt x="1305211" y="2610422"/>
                </a:cubicBezTo>
                <a:cubicBezTo>
                  <a:pt x="584363" y="2610422"/>
                  <a:pt x="0" y="2026059"/>
                  <a:pt x="0" y="1305211"/>
                </a:cubicBezTo>
                <a:cubicBezTo>
                  <a:pt x="0" y="584363"/>
                  <a:pt x="584363" y="0"/>
                  <a:pt x="1305211" y="0"/>
                </a:cubicBez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56154-D63A-AAC5-3489-398EC8DC2332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6103" y="3096039"/>
            <a:ext cx="5908007" cy="288862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GB" sz="1400" b="1" dirty="0"/>
              <a:t>Dataset Preparation</a:t>
            </a:r>
          </a:p>
          <a:p>
            <a:pPr marL="0" lvl="1" indent="0">
              <a:buNone/>
            </a:pPr>
            <a:r>
              <a:rPr lang="en-GB" sz="1200" dirty="0"/>
              <a:t>The </a:t>
            </a:r>
            <a:r>
              <a:rPr lang="en-GB" sz="1200" dirty="0" err="1"/>
              <a:t>turtle_games.csv</a:t>
            </a:r>
            <a:r>
              <a:rPr lang="en-GB" sz="1200" dirty="0"/>
              <a:t> dataset was loaded and thoroughly cleaned using Python to ensure accurate analysis. 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Combined Python for data prep &amp; EDA; R for modelling, prediction, and visualisation</a:t>
            </a:r>
            <a:endParaRPr lang="en-GB" sz="1200" dirty="0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GB" sz="1400" b="1" dirty="0"/>
              <a:t>Demographic Exploration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GB" sz="1400" dirty="0"/>
              <a:t>Exploratory analysis focused on customer demographics such as gender, age, remuneration, and education to identify trends.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GB" sz="1400" b="1" dirty="0"/>
              <a:t>Behavioural Analysis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GB" sz="1400" dirty="0"/>
              <a:t>Further analysis examined spending score, loyalty points,  and review summaries to address business questions.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A0B7C3A-EA33-4F48-9CC3-89BF84D47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97200" y="1554355"/>
            <a:ext cx="2966226" cy="1680383"/>
            <a:chOff x="7697200" y="1554355"/>
            <a:chExt cx="2966226" cy="1680383"/>
          </a:xfrm>
        </p:grpSpPr>
        <p:sp>
          <p:nvSpPr>
            <p:cNvPr id="40" name="Graphic 15">
              <a:extLst>
                <a:ext uri="{FF2B5EF4-FFF2-40B4-BE49-F238E27FC236}">
                  <a16:creationId xmlns:a16="http://schemas.microsoft.com/office/drawing/2014/main" id="{B7DA268A-F88C-4936-8401-97C8C9861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97200" y="1554355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16">
              <a:extLst>
                <a:ext uri="{FF2B5EF4-FFF2-40B4-BE49-F238E27FC236}">
                  <a16:creationId xmlns:a16="http://schemas.microsoft.com/office/drawing/2014/main" id="{F66F957D-AE64-4187-90D7-B24F1CC27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6336" y="2619403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Graphic 14">
              <a:extLst>
                <a:ext uri="{FF2B5EF4-FFF2-40B4-BE49-F238E27FC236}">
                  <a16:creationId xmlns:a16="http://schemas.microsoft.com/office/drawing/2014/main" id="{2E48EAB8-CD1C-4BF5-A92C-BA11919E6E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72288" y="314360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0162" y="360784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FE73DD-0F6D-F254-C4D7-9D6EB314225D}"/>
              </a:ext>
            </a:extLst>
          </p:cNvPr>
          <p:cNvSpPr txBox="1"/>
          <p:nvPr/>
        </p:nvSpPr>
        <p:spPr>
          <a:xfrm>
            <a:off x="9759924" y="6657945"/>
            <a:ext cx="24320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gameblast.com.br/2023/05/revista-gq-100-melhores-jogos-de-todos-os-tempo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74599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C695BA-80BC-DD83-9E62-722DEC4050BA}"/>
              </a:ext>
            </a:extLst>
          </p:cNvPr>
          <p:cNvSpPr txBox="1"/>
          <p:nvPr/>
        </p:nvSpPr>
        <p:spPr>
          <a:xfrm>
            <a:off x="638881" y="417576"/>
            <a:ext cx="10909640" cy="1249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Customer Profile: Predominantly Female, Well-Educated, and Demonstrating Strong Loyalty</a:t>
            </a:r>
            <a:endParaRPr lang="en-US" sz="41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17" descr="A close-up of a graph&#10;&#10;AI-generated content may be incorrect.">
            <a:extLst>
              <a:ext uri="{FF2B5EF4-FFF2-40B4-BE49-F238E27FC236}">
                <a16:creationId xmlns:a16="http://schemas.microsoft.com/office/drawing/2014/main" id="{4AE5B264-F270-A582-0386-379D659FE9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312671" y="2633472"/>
            <a:ext cx="9563609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39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D785C77-EBB5-F546-3E22-893902E5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What influences loyalty points? </a:t>
            </a:r>
          </a:p>
        </p:txBody>
      </p:sp>
      <p:sp>
        <p:nvSpPr>
          <p:cNvPr id="47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diagram of a graph&#10;&#10;AI-generated content may be incorrect.">
            <a:extLst>
              <a:ext uri="{FF2B5EF4-FFF2-40B4-BE49-F238E27FC236}">
                <a16:creationId xmlns:a16="http://schemas.microsoft.com/office/drawing/2014/main" id="{2F1F5B14-ED55-9AFC-2F83-B44789864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" y="3235977"/>
            <a:ext cx="3758184" cy="2367655"/>
          </a:xfrm>
          <a:prstGeom prst="rect">
            <a:avLst/>
          </a:prstGeom>
        </p:spPr>
      </p:pic>
      <p:pic>
        <p:nvPicPr>
          <p:cNvPr id="16" name="Picture 15" descr="A bar chart with numbers and dots&#10;&#10;AI-generated content may be incorrect.">
            <a:extLst>
              <a:ext uri="{FF2B5EF4-FFF2-40B4-BE49-F238E27FC236}">
                <a16:creationId xmlns:a16="http://schemas.microsoft.com/office/drawing/2014/main" id="{58284920-BA1B-7F20-1C85-5A3427BF7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908" y="3278257"/>
            <a:ext cx="3758184" cy="2283095"/>
          </a:xfrm>
          <a:prstGeom prst="rect">
            <a:avLst/>
          </a:prstGeom>
        </p:spPr>
      </p:pic>
      <p:pic>
        <p:nvPicPr>
          <p:cNvPr id="12" name="Picture 11" descr="A diagram of loyalty points&#10;&#10;AI-generated content may be incorrect.">
            <a:extLst>
              <a:ext uri="{FF2B5EF4-FFF2-40B4-BE49-F238E27FC236}">
                <a16:creationId xmlns:a16="http://schemas.microsoft.com/office/drawing/2014/main" id="{11A8190A-8712-31AE-2061-0CC05BE42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208" y="3348723"/>
            <a:ext cx="3758184" cy="21421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8CDF8F-8240-A0A2-70EA-809640AC8061}"/>
              </a:ext>
            </a:extLst>
          </p:cNvPr>
          <p:cNvSpPr txBox="1"/>
          <p:nvPr/>
        </p:nvSpPr>
        <p:spPr>
          <a:xfrm>
            <a:off x="1165412" y="1981609"/>
            <a:ext cx="848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Clear positive trends for spending and remuneration; weaker link with 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84686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F290B-D243-453B-BBA2-D48A31D5E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GB" b="1" dirty="0"/>
              <a:t>£50–70k income customers show high loyalty—ideal for targeted marketing</a:t>
            </a:r>
            <a:endParaRPr lang="en-US" sz="3100" b="1" kern="1200" dirty="0">
              <a:solidFill>
                <a:schemeClr val="tx1"/>
              </a:solidFill>
            </a:endParaRP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loyalty points&#10;&#10;AI-generated content may be incorrect.">
            <a:extLst>
              <a:ext uri="{FF2B5EF4-FFF2-40B4-BE49-F238E27FC236}">
                <a16:creationId xmlns:a16="http://schemas.microsoft.com/office/drawing/2014/main" id="{C926055A-27A4-1760-1BB0-130E8EA9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32" r="2" b="2"/>
          <a:stretch>
            <a:fillRect/>
          </a:stretch>
        </p:blipFill>
        <p:spPr>
          <a:xfrm>
            <a:off x="5591722" y="640080"/>
            <a:ext cx="5339763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71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261C0-6F7E-CEE9-0403-31F631211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Model Performance and Insights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87A141-B79E-0449-9549-1F74FE1BD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25434" y="2022750"/>
            <a:ext cx="3987641" cy="3997637"/>
          </a:xfrm>
          <a:prstGeom prst="rect">
            <a:avLst/>
          </a:prstGeom>
        </p:spPr>
      </p:pic>
      <p:pic>
        <p:nvPicPr>
          <p:cNvPr id="7" name="Picture 6" descr="A graph with blue dots&#10;&#10;AI-generated content may be incorrect.">
            <a:extLst>
              <a:ext uri="{FF2B5EF4-FFF2-40B4-BE49-F238E27FC236}">
                <a16:creationId xmlns:a16="http://schemas.microsoft.com/office/drawing/2014/main" id="{6D9C16AC-EB54-E128-05C2-0B682E8BA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029" y="2022750"/>
            <a:ext cx="3258231" cy="39978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C46137-0E74-32BF-B332-215A729EEC5F}"/>
              </a:ext>
            </a:extLst>
          </p:cNvPr>
          <p:cNvSpPr txBox="1"/>
          <p:nvPr/>
        </p:nvSpPr>
        <p:spPr>
          <a:xfrm>
            <a:off x="430307" y="2474260"/>
            <a:ext cx="28149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 High </a:t>
            </a:r>
            <a:r>
              <a:rPr lang="en-GB" b="1" dirty="0"/>
              <a:t>spending score</a:t>
            </a:r>
            <a:r>
              <a:rPr lang="en-GB" dirty="0"/>
              <a:t> and </a:t>
            </a:r>
            <a:r>
              <a:rPr lang="en-GB" b="1" dirty="0"/>
              <a:t>remuneration</a:t>
            </a:r>
            <a:r>
              <a:rPr lang="en-GB" dirty="0"/>
              <a:t> most strongly predict loyalty.</a:t>
            </a:r>
          </a:p>
          <a:p>
            <a:r>
              <a:rPr lang="en-GB" dirty="0"/>
              <a:t>- Age has smaller yet significant positive impact.</a:t>
            </a:r>
          </a:p>
          <a:p>
            <a:r>
              <a:rPr lang="en-GB" dirty="0"/>
              <a:t>R² = 0.84 → excellent model fit.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290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3DA95-291C-7D70-8ACA-65EC569B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Comparasion Insights </a:t>
            </a:r>
          </a:p>
        </p:txBody>
      </p:sp>
      <p:pic>
        <p:nvPicPr>
          <p:cNvPr id="5" name="Content Placeholder 4" descr="A screenshot of a paper&#10;&#10;AI-generated content may be incorrect.">
            <a:extLst>
              <a:ext uri="{FF2B5EF4-FFF2-40B4-BE49-F238E27FC236}">
                <a16:creationId xmlns:a16="http://schemas.microsoft.com/office/drawing/2014/main" id="{64240027-DCA7-08D4-1AB9-E072F876E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85529" y="643466"/>
            <a:ext cx="6364274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22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82FB44-8298-B5BB-89CA-736E57996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141" y="95538"/>
            <a:ext cx="5647765" cy="1642969"/>
          </a:xfrm>
        </p:spPr>
        <p:txBody>
          <a:bodyPr anchor="b">
            <a:normAutofit/>
          </a:bodyPr>
          <a:lstStyle/>
          <a:p>
            <a:r>
              <a:rPr lang="en-GB" sz="3600" b="1" dirty="0">
                <a:latin typeface="Calibri" panose="020F0502020204030204" pitchFamily="34" charset="0"/>
                <a:cs typeface="Calibri" panose="020F0502020204030204" pitchFamily="34" charset="0"/>
              </a:rPr>
              <a:t>Forecasting Loyalty for New Customers</a:t>
            </a:r>
            <a:endParaRPr lang="en-US" sz="3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02AA5EE-9C3B-B68E-3DA2-4C5C1AE7C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8"/>
            <a:ext cx="4959603" cy="3522569"/>
          </a:xfrm>
        </p:spPr>
        <p:txBody>
          <a:bodyPr anchor="t">
            <a:normAutofit/>
          </a:bodyPr>
          <a:lstStyle/>
          <a:p>
            <a:r>
              <a:rPr lang="en-GB" dirty="0"/>
              <a:t>A typical new customer (age 35, income £55k, spending score 60) is forecast to earn ~2,100 loyalty points.</a:t>
            </a:r>
            <a:endParaRPr lang="en-US" sz="2000" dirty="0"/>
          </a:p>
        </p:txBody>
      </p:sp>
      <p:pic>
        <p:nvPicPr>
          <p:cNvPr id="4" name="Content Placeholder 3" descr="A graph with a red line and a dotted line&#10;&#10;AI-generated content may be incorrect.">
            <a:extLst>
              <a:ext uri="{FF2B5EF4-FFF2-40B4-BE49-F238E27FC236}">
                <a16:creationId xmlns:a16="http://schemas.microsoft.com/office/drawing/2014/main" id="{A1EA40DB-5616-92D1-B66D-E047B3284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556" y="489118"/>
            <a:ext cx="4454794" cy="546600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97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aracho_Monica_DA301_Assignment" id="{F0B54079-8CDE-6542-8C80-09420F2CC83C}" vid="{D192EF2B-23CD-1D4B-9669-63D8C7EE67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1310</TotalTime>
  <Words>841</Words>
  <Application>Microsoft Macintosh PowerPoint</Application>
  <PresentationFormat>Widescreen</PresentationFormat>
  <Paragraphs>87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-webkit-standard</vt:lpstr>
      <vt:lpstr>Aptos</vt:lpstr>
      <vt:lpstr>Aptos Display</vt:lpstr>
      <vt:lpstr>Arial</vt:lpstr>
      <vt:lpstr>Calibri</vt:lpstr>
      <vt:lpstr>Office Theme</vt:lpstr>
      <vt:lpstr>Turtle Games</vt:lpstr>
      <vt:lpstr>Turtle Games Goal: Improve customer loyalty and overall sales performance </vt:lpstr>
      <vt:lpstr>Analytical Approach Overview</vt:lpstr>
      <vt:lpstr>PowerPoint Presentation</vt:lpstr>
      <vt:lpstr>What influences loyalty points? </vt:lpstr>
      <vt:lpstr>£50–70k income customers show high loyalty—ideal for targeted marketing</vt:lpstr>
      <vt:lpstr>Model Performance and Insights</vt:lpstr>
      <vt:lpstr>Model Comparasion Insights </vt:lpstr>
      <vt:lpstr>Forecasting Loyalty for New Customers</vt:lpstr>
      <vt:lpstr>Decision Tree Insights: Key Drivers of Loyalty</vt:lpstr>
      <vt:lpstr>Customer Segments Based on Income and Spend (K-Means) Three distinct customer groups reveal opportunities for tailored strategies.</vt:lpstr>
      <vt:lpstr>Customer Sentiment: What Words Define the Experience?  Positive vs. Negative Word Clouds from 2,000+ Reviews</vt:lpstr>
      <vt:lpstr>PowerPoint Presentation</vt:lpstr>
      <vt:lpstr>Strategic Recommendations: Turning Insights into Action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Monica Urquiza</dc:creator>
  <cp:lastModifiedBy>Monica Urquiza</cp:lastModifiedBy>
  <cp:revision>6</cp:revision>
  <dcterms:created xsi:type="dcterms:W3CDTF">2025-07-19T19:53:16Z</dcterms:created>
  <dcterms:modified xsi:type="dcterms:W3CDTF">2025-07-20T17:46:20Z</dcterms:modified>
</cp:coreProperties>
</file>